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embeddedFontLst>
    <p:embeddedFont>
      <p:font typeface="Muli"/>
      <p:regular r:id="rId29"/>
      <p:bold r:id="rId30"/>
      <p:italic r:id="rId31"/>
      <p:boldItalic r:id="rId32"/>
    </p:embeddedFont>
    <p:embeddedFont>
      <p:font typeface="Nixie One"/>
      <p:regular r:id="rId33"/>
    </p:embeddedFont>
    <p:embeddedFont>
      <p:font typeface="Helvetica Neue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uli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uli-italic.fntdata"/><Relationship Id="rId30" Type="http://schemas.openxmlformats.org/officeDocument/2006/relationships/font" Target="fonts/Muli-bold.fntdata"/><Relationship Id="rId11" Type="http://schemas.openxmlformats.org/officeDocument/2006/relationships/slide" Target="slides/slide7.xml"/><Relationship Id="rId33" Type="http://schemas.openxmlformats.org/officeDocument/2006/relationships/font" Target="fonts/NixieOne-regular.fntdata"/><Relationship Id="rId10" Type="http://schemas.openxmlformats.org/officeDocument/2006/relationships/slide" Target="slides/slide6.xml"/><Relationship Id="rId32" Type="http://schemas.openxmlformats.org/officeDocument/2006/relationships/font" Target="fonts/Muli-boldItalic.fntdata"/><Relationship Id="rId13" Type="http://schemas.openxmlformats.org/officeDocument/2006/relationships/slide" Target="slides/slide9.xml"/><Relationship Id="rId35" Type="http://schemas.openxmlformats.org/officeDocument/2006/relationships/font" Target="fonts/HelveticaNeue-bold.fntdata"/><Relationship Id="rId12" Type="http://schemas.openxmlformats.org/officeDocument/2006/relationships/slide" Target="slides/slide8.xml"/><Relationship Id="rId34" Type="http://schemas.openxmlformats.org/officeDocument/2006/relationships/font" Target="fonts/HelveticaNeue-regular.fntdata"/><Relationship Id="rId15" Type="http://schemas.openxmlformats.org/officeDocument/2006/relationships/slide" Target="slides/slide11.xml"/><Relationship Id="rId37" Type="http://schemas.openxmlformats.org/officeDocument/2006/relationships/font" Target="fonts/HelveticaNeue-boldItalic.fntdata"/><Relationship Id="rId14" Type="http://schemas.openxmlformats.org/officeDocument/2006/relationships/slide" Target="slides/slide10.xml"/><Relationship Id="rId36" Type="http://schemas.openxmlformats.org/officeDocument/2006/relationships/font" Target="fonts/HelveticaNeue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4f27f0353f_0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4f27f0353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4f27f0353f_0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4f27f0353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4f27f0353f_0_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4f27f0353f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4f27f0353f_0_9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4f27f0353f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4f27f0353f_0_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4f27f0353f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4f27f0353f_0_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4f27f0353f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4f27f0353f_0_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4f27f0353f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d7860024ab88fe1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d7860024ab88fe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4f27f0353f_0_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4f27f0353f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50773972f6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50773972f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50773972f6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50773972f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4f27f0353f_0_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4f27f0353f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4f27f0353f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4f27f0353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4f27f0353f_0_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4f27f0353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4f27f0353f_0_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4f27f0353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4f27f0353f_0_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4f27f0353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 rot="10800000">
            <a:off x="3919993" y="3977033"/>
            <a:ext cx="1303500" cy="11283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2"/>
          <p:cNvSpPr/>
          <p:nvPr/>
        </p:nvSpPr>
        <p:spPr>
          <a:xfrm rot="5400000">
            <a:off x="3809057" y="-81000"/>
            <a:ext cx="1525500" cy="1761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 flipH="1" rot="10800000">
            <a:off x="2809875" y="-172875"/>
            <a:ext cx="1111500" cy="962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flipH="1" rot="10800000">
            <a:off x="3602723" y="1360109"/>
            <a:ext cx="493800" cy="427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 flipH="1" rot="10800000">
            <a:off x="5278915" y="855279"/>
            <a:ext cx="944700" cy="818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 flipH="1" rot="10800000">
            <a:off x="5365799" y="352324"/>
            <a:ext cx="493800" cy="4272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5549153" y="1029780"/>
            <a:ext cx="404640" cy="374059"/>
            <a:chOff x="5975075" y="2327500"/>
            <a:chExt cx="420100" cy="388350"/>
          </a:xfrm>
        </p:grpSpPr>
        <p:sp>
          <p:nvSpPr>
            <p:cNvPr id="18" name="Google Shape;18;p2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3253021" y="113273"/>
            <a:ext cx="225085" cy="38996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4380526" y="515192"/>
            <a:ext cx="382958" cy="607111"/>
            <a:chOff x="6718575" y="2318625"/>
            <a:chExt cx="256950" cy="407375"/>
          </a:xfrm>
        </p:grpSpPr>
        <p:sp>
          <p:nvSpPr>
            <p:cNvPr id="22" name="Google Shape;22;p2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3199464" y="902959"/>
            <a:ext cx="395018" cy="403297"/>
            <a:chOff x="3951850" y="2985350"/>
            <a:chExt cx="407950" cy="416500"/>
          </a:xfrm>
        </p:grpSpPr>
        <p:sp>
          <p:nvSpPr>
            <p:cNvPr id="31" name="Google Shape;31;p2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2"/>
          <p:cNvSpPr/>
          <p:nvPr/>
        </p:nvSpPr>
        <p:spPr>
          <a:xfrm flipH="1" rot="10800000">
            <a:off x="5010533" y="4576648"/>
            <a:ext cx="1032900" cy="8946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 flipH="1" rot="10800000">
            <a:off x="5133679" y="4056450"/>
            <a:ext cx="540000" cy="4674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"/>
          <p:cNvSpPr/>
          <p:nvPr/>
        </p:nvSpPr>
        <p:spPr>
          <a:xfrm flipH="1" rot="10800000">
            <a:off x="3101709" y="3629719"/>
            <a:ext cx="1032900" cy="8940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"/>
          <p:cNvSpPr/>
          <p:nvPr/>
        </p:nvSpPr>
        <p:spPr>
          <a:xfrm flipH="1" rot="10800000">
            <a:off x="3530384" y="4576662"/>
            <a:ext cx="452100" cy="3912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5370705" y="4867761"/>
            <a:ext cx="312503" cy="312484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" name="Google Shape;40;p2"/>
          <p:cNvGrpSpPr/>
          <p:nvPr/>
        </p:nvGrpSpPr>
        <p:grpSpPr>
          <a:xfrm>
            <a:off x="5772009" y="4056440"/>
            <a:ext cx="573943" cy="550550"/>
            <a:chOff x="5241175" y="4959100"/>
            <a:chExt cx="539775" cy="517775"/>
          </a:xfrm>
        </p:grpSpPr>
        <p:sp>
          <p:nvSpPr>
            <p:cNvPr id="41" name="Google Shape;41;p2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2"/>
          <p:cNvSpPr/>
          <p:nvPr/>
        </p:nvSpPr>
        <p:spPr>
          <a:xfrm>
            <a:off x="3429208" y="3904791"/>
            <a:ext cx="377839" cy="343685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/>
          <p:nvPr/>
        </p:nvSpPr>
        <p:spPr>
          <a:xfrm flipH="1" rot="10800000">
            <a:off x="-94969" y="303826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Google Shape;50;p3"/>
          <p:cNvSpPr/>
          <p:nvPr/>
        </p:nvSpPr>
        <p:spPr>
          <a:xfrm rot="5400000">
            <a:off x="559400" y="1538825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Google Shape;51;p3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2" name="Google Shape;52;p3"/>
          <p:cNvSpPr txBox="1"/>
          <p:nvPr>
            <p:ph idx="1" type="subTitle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"/>
          <p:cNvSpPr/>
          <p:nvPr/>
        </p:nvSpPr>
        <p:spPr>
          <a:xfrm flipH="1" rot="10800000">
            <a:off x="66674" y="31354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3"/>
          <p:cNvSpPr/>
          <p:nvPr/>
        </p:nvSpPr>
        <p:spPr>
          <a:xfrm flipH="1" rot="10800000">
            <a:off x="828675" y="35165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3"/>
          <p:cNvSpPr/>
          <p:nvPr/>
        </p:nvSpPr>
        <p:spPr>
          <a:xfrm flipH="1" rot="10800000">
            <a:off x="761999" y="8779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3"/>
          <p:cNvSpPr/>
          <p:nvPr/>
        </p:nvSpPr>
        <p:spPr>
          <a:xfrm flipH="1" rot="10800000">
            <a:off x="793851" y="4692801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" name="Google Shape;57;p3"/>
          <p:cNvGrpSpPr/>
          <p:nvPr/>
        </p:nvGrpSpPr>
        <p:grpSpPr>
          <a:xfrm>
            <a:off x="996359" y="1070668"/>
            <a:ext cx="351204" cy="324661"/>
            <a:chOff x="5975075" y="2327500"/>
            <a:chExt cx="420100" cy="388350"/>
          </a:xfrm>
        </p:grpSpPr>
        <p:sp>
          <p:nvSpPr>
            <p:cNvPr id="58" name="Google Shape;58;p3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3"/>
          <p:cNvSpPr/>
          <p:nvPr/>
        </p:nvSpPr>
        <p:spPr>
          <a:xfrm>
            <a:off x="393600" y="334662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" name="Google Shape;61;p3"/>
          <p:cNvGrpSpPr/>
          <p:nvPr/>
        </p:nvGrpSpPr>
        <p:grpSpPr>
          <a:xfrm>
            <a:off x="305253" y="553856"/>
            <a:ext cx="247469" cy="392302"/>
            <a:chOff x="6718575" y="2318625"/>
            <a:chExt cx="256950" cy="407375"/>
          </a:xfrm>
        </p:grpSpPr>
        <p:sp>
          <p:nvSpPr>
            <p:cNvPr id="62" name="Google Shape;62;p3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" name="Google Shape;70;p3"/>
          <p:cNvGrpSpPr/>
          <p:nvPr/>
        </p:nvGrpSpPr>
        <p:grpSpPr>
          <a:xfrm>
            <a:off x="1419984" y="3634331"/>
            <a:ext cx="342882" cy="350068"/>
            <a:chOff x="3951850" y="2985350"/>
            <a:chExt cx="407950" cy="416500"/>
          </a:xfrm>
        </p:grpSpPr>
        <p:sp>
          <p:nvSpPr>
            <p:cNvPr id="71" name="Google Shape;71;p3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3"/>
          <p:cNvSpPr/>
          <p:nvPr/>
        </p:nvSpPr>
        <p:spPr>
          <a:xfrm flipH="1" rot="10800000">
            <a:off x="733424" y="39360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3"/>
          <p:cNvSpPr/>
          <p:nvPr/>
        </p:nvSpPr>
        <p:spPr>
          <a:xfrm flipH="1" rot="10800000">
            <a:off x="738525" y="1008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3"/>
          <p:cNvSpPr/>
          <p:nvPr/>
        </p:nvSpPr>
        <p:spPr>
          <a:xfrm flipH="1" rot="10800000">
            <a:off x="-291325" y="4148475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3"/>
          <p:cNvSpPr/>
          <p:nvPr/>
        </p:nvSpPr>
        <p:spPr>
          <a:xfrm flipH="1" rot="10800000">
            <a:off x="420725" y="-652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"/>
          <p:cNvSpPr/>
          <p:nvPr/>
        </p:nvSpPr>
        <p:spPr>
          <a:xfrm>
            <a:off x="1019338" y="416705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3"/>
          <p:cNvGrpSpPr/>
          <p:nvPr/>
        </p:nvGrpSpPr>
        <p:grpSpPr>
          <a:xfrm>
            <a:off x="-50285" y="1452794"/>
            <a:ext cx="624844" cy="599376"/>
            <a:chOff x="5241175" y="4959100"/>
            <a:chExt cx="539775" cy="517775"/>
          </a:xfrm>
        </p:grpSpPr>
        <p:sp>
          <p:nvSpPr>
            <p:cNvPr id="81" name="Google Shape;81;p3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" name="Google Shape;87;p3"/>
          <p:cNvSpPr/>
          <p:nvPr/>
        </p:nvSpPr>
        <p:spPr>
          <a:xfrm>
            <a:off x="47199" y="4430470"/>
            <a:ext cx="505231" cy="459562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/>
          <p:nvPr/>
        </p:nvSpPr>
        <p:spPr>
          <a:xfrm flipH="1" rot="10800000">
            <a:off x="-94969" y="619169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p4"/>
          <p:cNvSpPr/>
          <p:nvPr/>
        </p:nvSpPr>
        <p:spPr>
          <a:xfrm rot="5400000">
            <a:off x="499599" y="1905237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4"/>
          <p:cNvSpPr txBox="1"/>
          <p:nvPr>
            <p:ph idx="1" type="body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latin typeface="Nixie One"/>
                <a:ea typeface="Nixie One"/>
                <a:cs typeface="Nixie One"/>
                <a:sym typeface="Nixie One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92" name="Google Shape;92;p4"/>
          <p:cNvSpPr/>
          <p:nvPr/>
        </p:nvSpPr>
        <p:spPr>
          <a:xfrm flipH="1" rot="10800000">
            <a:off x="-123826" y="28115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4"/>
          <p:cNvSpPr/>
          <p:nvPr/>
        </p:nvSpPr>
        <p:spPr>
          <a:xfrm flipH="1" rot="10800000">
            <a:off x="638175" y="3192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"/>
          <p:cNvSpPr/>
          <p:nvPr/>
        </p:nvSpPr>
        <p:spPr>
          <a:xfrm flipH="1" rot="10800000">
            <a:off x="752474" y="120180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4"/>
          <p:cNvSpPr/>
          <p:nvPr/>
        </p:nvSpPr>
        <p:spPr>
          <a:xfrm flipH="1" rot="10800000">
            <a:off x="657225" y="4380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" name="Google Shape;96;p4"/>
          <p:cNvGrpSpPr/>
          <p:nvPr/>
        </p:nvGrpSpPr>
        <p:grpSpPr>
          <a:xfrm>
            <a:off x="986834" y="1394518"/>
            <a:ext cx="351204" cy="324661"/>
            <a:chOff x="5975075" y="2327500"/>
            <a:chExt cx="420100" cy="388350"/>
          </a:xfrm>
        </p:grpSpPr>
        <p:sp>
          <p:nvSpPr>
            <p:cNvPr id="97" name="Google Shape;97;p4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" name="Google Shape;99;p4"/>
          <p:cNvSpPr/>
          <p:nvPr/>
        </p:nvSpPr>
        <p:spPr>
          <a:xfrm>
            <a:off x="203100" y="30227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" name="Google Shape;100;p4"/>
          <p:cNvGrpSpPr/>
          <p:nvPr/>
        </p:nvGrpSpPr>
        <p:grpSpPr>
          <a:xfrm>
            <a:off x="295728" y="877706"/>
            <a:ext cx="247469" cy="392302"/>
            <a:chOff x="6718575" y="2318625"/>
            <a:chExt cx="256950" cy="407375"/>
          </a:xfrm>
        </p:grpSpPr>
        <p:sp>
          <p:nvSpPr>
            <p:cNvPr id="101" name="Google Shape;101;p4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" name="Google Shape;109;p4"/>
          <p:cNvGrpSpPr/>
          <p:nvPr/>
        </p:nvGrpSpPr>
        <p:grpSpPr>
          <a:xfrm>
            <a:off x="1229484" y="3310481"/>
            <a:ext cx="342882" cy="350068"/>
            <a:chOff x="3951850" y="2985350"/>
            <a:chExt cx="407950" cy="416500"/>
          </a:xfrm>
        </p:grpSpPr>
        <p:sp>
          <p:nvSpPr>
            <p:cNvPr id="110" name="Google Shape;110;p4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" name="Google Shape;114;p4"/>
          <p:cNvSpPr/>
          <p:nvPr/>
        </p:nvSpPr>
        <p:spPr>
          <a:xfrm flipH="1" rot="10800000">
            <a:off x="542924" y="36121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"/>
          <p:cNvSpPr/>
          <p:nvPr/>
        </p:nvSpPr>
        <p:spPr>
          <a:xfrm flipH="1" rot="10800000">
            <a:off x="729000" y="424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"/>
          <p:cNvSpPr/>
          <p:nvPr/>
        </p:nvSpPr>
        <p:spPr>
          <a:xfrm flipH="1" rot="10800000">
            <a:off x="-115052" y="3996025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"/>
          <p:cNvSpPr/>
          <p:nvPr/>
        </p:nvSpPr>
        <p:spPr>
          <a:xfrm flipH="1" rot="10800000">
            <a:off x="411200" y="2586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"/>
          <p:cNvSpPr/>
          <p:nvPr/>
        </p:nvSpPr>
        <p:spPr>
          <a:xfrm>
            <a:off x="828838" y="38432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" name="Google Shape;119;p4"/>
          <p:cNvGrpSpPr/>
          <p:nvPr/>
        </p:nvGrpSpPr>
        <p:grpSpPr>
          <a:xfrm>
            <a:off x="67092" y="1681690"/>
            <a:ext cx="455624" cy="437054"/>
            <a:chOff x="5241175" y="4959100"/>
            <a:chExt cx="539775" cy="517775"/>
          </a:xfrm>
        </p:grpSpPr>
        <p:sp>
          <p:nvSpPr>
            <p:cNvPr id="120" name="Google Shape;120;p4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4"/>
          <p:cNvSpPr/>
          <p:nvPr/>
        </p:nvSpPr>
        <p:spPr>
          <a:xfrm>
            <a:off x="144926" y="4214500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94000" y="1929581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20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28" name="Google Shape;128;p4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5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p5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33" name="Google Shape;133;p5"/>
          <p:cNvSpPr txBox="1"/>
          <p:nvPr>
            <p:ph idx="1" type="body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Font typeface="Muli"/>
              <a:buChar char="◇"/>
              <a:defRPr>
                <a:latin typeface="Muli"/>
                <a:ea typeface="Muli"/>
                <a:cs typeface="Muli"/>
                <a:sym typeface="Muli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34" name="Google Shape;134;p5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2" name="Google Shape;142;p5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143" name="Google Shape;143;p5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" name="Google Shape;145;p5"/>
          <p:cNvSpPr/>
          <p:nvPr/>
        </p:nvSpPr>
        <p:spPr>
          <a:xfrm>
            <a:off x="203100" y="12701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7" name="Google Shape;147;p5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148" name="Google Shape;148;p5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8081326" y="3153875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" name="Google Shape;155;p5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156" name="Google Shape;156;p5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" name="Google Shape;164;p5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165" name="Google Shape;165;p5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9" name="Google Shape;169;p5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6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6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74" name="Google Shape;174;p6"/>
          <p:cNvSpPr txBox="1"/>
          <p:nvPr>
            <p:ph idx="1" type="body"/>
          </p:nvPr>
        </p:nvSpPr>
        <p:spPr>
          <a:xfrm>
            <a:off x="1734000" y="2414450"/>
            <a:ext cx="2667300" cy="266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5" name="Google Shape;175;p6"/>
          <p:cNvSpPr txBox="1"/>
          <p:nvPr>
            <p:ph idx="2" type="body"/>
          </p:nvPr>
        </p:nvSpPr>
        <p:spPr>
          <a:xfrm>
            <a:off x="4562088" y="2414450"/>
            <a:ext cx="2667300" cy="266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6" name="Google Shape;176;p6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6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6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6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0" name="Google Shape;180;p6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181" name="Google Shape;181;p6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" name="Google Shape;183;p6"/>
          <p:cNvSpPr/>
          <p:nvPr/>
        </p:nvSpPr>
        <p:spPr>
          <a:xfrm>
            <a:off x="203100" y="12701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4" name="Google Shape;184;p6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185" name="Google Shape;185;p6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" name="Google Shape;193;p6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194" name="Google Shape;194;p6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8" name="Google Shape;198;p6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6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6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6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6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3" name="Google Shape;203;p6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204" name="Google Shape;204;p6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0" name="Google Shape;210;p6"/>
          <p:cNvSpPr/>
          <p:nvPr/>
        </p:nvSpPr>
        <p:spPr>
          <a:xfrm>
            <a:off x="8081326" y="3153875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6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p7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15" name="Google Shape;215;p7"/>
          <p:cNvSpPr txBox="1"/>
          <p:nvPr>
            <p:ph idx="1" type="body"/>
          </p:nvPr>
        </p:nvSpPr>
        <p:spPr>
          <a:xfrm>
            <a:off x="1732700" y="2380900"/>
            <a:ext cx="2176800" cy="254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6" name="Google Shape;216;p7"/>
          <p:cNvSpPr txBox="1"/>
          <p:nvPr>
            <p:ph idx="2" type="body"/>
          </p:nvPr>
        </p:nvSpPr>
        <p:spPr>
          <a:xfrm>
            <a:off x="4020972" y="2380900"/>
            <a:ext cx="2176800" cy="254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7" name="Google Shape;217;p7"/>
          <p:cNvSpPr txBox="1"/>
          <p:nvPr>
            <p:ph idx="3" type="body"/>
          </p:nvPr>
        </p:nvSpPr>
        <p:spPr>
          <a:xfrm>
            <a:off x="6309245" y="2380900"/>
            <a:ext cx="2176800" cy="254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8" name="Google Shape;218;p7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7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7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7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2" name="Google Shape;222;p7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223" name="Google Shape;223;p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5" name="Google Shape;225;p7"/>
          <p:cNvSpPr/>
          <p:nvPr/>
        </p:nvSpPr>
        <p:spPr>
          <a:xfrm>
            <a:off x="203100" y="12701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6" name="Google Shape;226;p7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227" name="Google Shape;227;p7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" name="Google Shape;235;p7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236" name="Google Shape;236;p7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0" name="Google Shape;240;p7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3" name="Google Shape;243;p8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4" name="Google Shape;244;p8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45" name="Google Shape;245;p8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8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8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8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9" name="Google Shape;249;p8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250" name="Google Shape;250;p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2" name="Google Shape;252;p8"/>
          <p:cNvSpPr/>
          <p:nvPr/>
        </p:nvSpPr>
        <p:spPr>
          <a:xfrm>
            <a:off x="203100" y="12701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3" name="Google Shape;253;p8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254" name="Google Shape;254;p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2" name="Google Shape;262;p8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263" name="Google Shape;263;p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7" name="Google Shape;267;p8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8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8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8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8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2" name="Google Shape;272;p8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273" name="Google Shape;273;p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9" name="Google Shape;279;p8"/>
          <p:cNvSpPr/>
          <p:nvPr/>
        </p:nvSpPr>
        <p:spPr>
          <a:xfrm>
            <a:off x="8081326" y="3153875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8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3" name="Google Shape;283;p9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4" name="Google Shape;284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285" name="Google Shape;285;p9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9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9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9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9" name="Google Shape;289;p9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290" name="Google Shape;290;p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2" name="Google Shape;292;p9"/>
          <p:cNvSpPr/>
          <p:nvPr/>
        </p:nvSpPr>
        <p:spPr>
          <a:xfrm>
            <a:off x="203100" y="12701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3" name="Google Shape;293;p9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294" name="Google Shape;294;p9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2" name="Google Shape;302;p9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303" name="Google Shape;303;p9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7" name="Google Shape;307;p9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9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9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9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9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2" name="Google Shape;312;p9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313" name="Google Shape;313;p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9" name="Google Shape;319;p9"/>
          <p:cNvSpPr/>
          <p:nvPr/>
        </p:nvSpPr>
        <p:spPr>
          <a:xfrm>
            <a:off x="8081326" y="3153875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9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0"/>
          <p:cNvSpPr/>
          <p:nvPr/>
        </p:nvSpPr>
        <p:spPr>
          <a:xfrm flipH="1" rot="10800000">
            <a:off x="8218352" y="4121459"/>
            <a:ext cx="685200" cy="5934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3" name="Google Shape;323;p10"/>
          <p:cNvSpPr/>
          <p:nvPr/>
        </p:nvSpPr>
        <p:spPr>
          <a:xfrm rot="5400000">
            <a:off x="388487" y="105212"/>
            <a:ext cx="944100" cy="10902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4" name="Google Shape;324;p10"/>
          <p:cNvSpPr/>
          <p:nvPr/>
        </p:nvSpPr>
        <p:spPr>
          <a:xfrm flipH="1" rot="10800000">
            <a:off x="-123825" y="847791"/>
            <a:ext cx="674400" cy="584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0"/>
          <p:cNvSpPr/>
          <p:nvPr/>
        </p:nvSpPr>
        <p:spPr>
          <a:xfrm flipH="1" rot="10800000">
            <a:off x="503116" y="1161450"/>
            <a:ext cx="352800" cy="3054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0"/>
          <p:cNvSpPr/>
          <p:nvPr/>
        </p:nvSpPr>
        <p:spPr>
          <a:xfrm flipH="1" rot="10800000">
            <a:off x="1208424" y="-131812"/>
            <a:ext cx="674400" cy="584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0"/>
          <p:cNvSpPr/>
          <p:nvPr/>
        </p:nvSpPr>
        <p:spPr>
          <a:xfrm flipH="1" rot="10800000">
            <a:off x="247753" y="49693"/>
            <a:ext cx="295200" cy="255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0"/>
          <p:cNvSpPr/>
          <p:nvPr/>
        </p:nvSpPr>
        <p:spPr>
          <a:xfrm flipH="1" rot="10800000">
            <a:off x="8763568" y="4485979"/>
            <a:ext cx="543000" cy="470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0"/>
          <p:cNvSpPr/>
          <p:nvPr/>
        </p:nvSpPr>
        <p:spPr>
          <a:xfrm flipH="1" rot="10800000">
            <a:off x="8523810" y="4741100"/>
            <a:ext cx="284100" cy="2457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0"/>
          <p:cNvSpPr/>
          <p:nvPr/>
        </p:nvSpPr>
        <p:spPr>
          <a:xfrm flipH="1" rot="10800000">
            <a:off x="8322785" y="3628023"/>
            <a:ext cx="543000" cy="470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0"/>
          <p:cNvSpPr/>
          <p:nvPr/>
        </p:nvSpPr>
        <p:spPr>
          <a:xfrm flipH="1" rot="10800000">
            <a:off x="8763569" y="4009882"/>
            <a:ext cx="237600" cy="205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0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0E293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hand2mind.com/resources/glossary-of-hands-on-manipulatives/pattern-blocks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babbledabbledo.com/science-for-kids-paper-building-blocks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beinternetawesome.withgoogle.com/en_us/interland" TargetMode="External"/><Relationship Id="rId4" Type="http://schemas.openxmlformats.org/officeDocument/2006/relationships/hyperlink" Target="https://code.org/" TargetMode="External"/><Relationship Id="rId5" Type="http://schemas.openxmlformats.org/officeDocument/2006/relationships/hyperlink" Target="https://www.kodable.com/" TargetMode="External"/><Relationship Id="rId6" Type="http://schemas.openxmlformats.org/officeDocument/2006/relationships/hyperlink" Target="https://frugalfun4boys.com/category/stemactivities/" TargetMode="External"/><Relationship Id="rId7" Type="http://schemas.openxmlformats.org/officeDocument/2006/relationships/hyperlink" Target="https://www.commonsensemedia.org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izkidsclub.com/" TargetMode="External"/><Relationship Id="rId4" Type="http://schemas.openxmlformats.org/officeDocument/2006/relationships/hyperlink" Target="https://wizkidsclub.com/wp-content/uploads/2017/06/Edited-STEAM-AHEADDIY-FOR-KIDS-With-new-logo.pdf" TargetMode="External"/><Relationship Id="rId5" Type="http://schemas.openxmlformats.org/officeDocument/2006/relationships/hyperlink" Target="https://leftbraincraftbrain.com/what-is-steam-and-why-is-steam-important/" TargetMode="External"/><Relationship Id="rId6" Type="http://schemas.openxmlformats.org/officeDocument/2006/relationships/hyperlink" Target="https://blog.kadenze.com/student-life/5-major-benefits-of-integrating-steam-education/" TargetMode="External"/><Relationship Id="rId7" Type="http://schemas.openxmlformats.org/officeDocument/2006/relationships/hyperlink" Target="https://education.cu-portland.edu/blog/classroom-resources/benefits-of-teaching-steam/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kevaplanks.com/lesson-plans-challenges-games-activities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breakoutedu.com/getstarted" TargetMode="External"/><Relationship Id="rId4" Type="http://schemas.openxmlformats.org/officeDocument/2006/relationships/hyperlink" Target="https://www.breakoutedu.com/getstarted" TargetMode="External"/><Relationship Id="rId5" Type="http://schemas.openxmlformats.org/officeDocument/2006/relationships/hyperlink" Target="https://www.breakoutedu.com/getstarted" TargetMode="External"/><Relationship Id="rId6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1"/>
          <p:cNvSpPr txBox="1"/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Full STEAM Ahead @ the Library</a:t>
            </a:r>
            <a:endParaRPr b="1"/>
          </a:p>
        </p:txBody>
      </p:sp>
      <p:sp>
        <p:nvSpPr>
          <p:cNvPr id="338" name="Google Shape;338;p11"/>
          <p:cNvSpPr txBox="1"/>
          <p:nvPr>
            <p:ph type="ctrTitle"/>
          </p:nvPr>
        </p:nvSpPr>
        <p:spPr>
          <a:xfrm>
            <a:off x="109000" y="3573500"/>
            <a:ext cx="2911500" cy="138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Created by:</a:t>
            </a:r>
            <a:endParaRPr b="1"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Sara Edwards, Erin Hitchcock, </a:t>
            </a:r>
            <a:endParaRPr b="1"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and Karen Vill</a:t>
            </a:r>
            <a:endParaRPr b="1"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through a Study Group sponsored by the</a:t>
            </a:r>
            <a:br>
              <a:rPr b="1" lang="en" sz="1000"/>
            </a:br>
            <a:r>
              <a:rPr b="1" lang="en" sz="1000"/>
              <a:t>Teacher Center of Broome County, </a:t>
            </a:r>
            <a:br>
              <a:rPr b="1" lang="en" sz="1000"/>
            </a:br>
            <a:r>
              <a:rPr b="1" lang="en" sz="1000"/>
              <a:t>Winter 2019</a:t>
            </a:r>
            <a:endParaRPr b="1"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/>
          <p:nvPr>
            <p:ph idx="1" type="body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20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5" name="Google Shape;425;p20"/>
          <p:cNvSpPr/>
          <p:nvPr/>
        </p:nvSpPr>
        <p:spPr>
          <a:xfrm>
            <a:off x="1965200" y="312000"/>
            <a:ext cx="6866100" cy="4524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20"/>
          <p:cNvSpPr txBox="1"/>
          <p:nvPr/>
        </p:nvSpPr>
        <p:spPr>
          <a:xfrm>
            <a:off x="2256350" y="589300"/>
            <a:ext cx="6356700" cy="4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ixie One"/>
                <a:ea typeface="Nixie One"/>
                <a:cs typeface="Nixie One"/>
                <a:sym typeface="Nixie One"/>
              </a:rPr>
              <a:t>Rush Hour Brain Fitness</a:t>
            </a:r>
            <a:endParaRPr b="1" sz="18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latin typeface="Nixie One"/>
                <a:ea typeface="Nixie One"/>
                <a:cs typeface="Nixie One"/>
                <a:sym typeface="Nixie One"/>
              </a:rPr>
              <a:t>Set up your cars according to one of 80 Rush Hour challenges and then battle the gridlock by sliding vehicles out of your way to find a path for your red car to exit. A logic game that will test problem-solving skills. </a:t>
            </a: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($20 on Amazon)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427" name="Google Shape;4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9375" y="2264150"/>
            <a:ext cx="2445175" cy="24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1"/>
          <p:cNvSpPr txBox="1"/>
          <p:nvPr>
            <p:ph idx="1" type="body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21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4" name="Google Shape;434;p21"/>
          <p:cNvSpPr/>
          <p:nvPr/>
        </p:nvSpPr>
        <p:spPr>
          <a:xfrm>
            <a:off x="1965200" y="312000"/>
            <a:ext cx="6866100" cy="4524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21"/>
          <p:cNvSpPr txBox="1"/>
          <p:nvPr/>
        </p:nvSpPr>
        <p:spPr>
          <a:xfrm>
            <a:off x="2256350" y="589300"/>
            <a:ext cx="3493800" cy="4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ixie One"/>
                <a:ea typeface="Nixie One"/>
                <a:cs typeface="Nixie One"/>
                <a:sym typeface="Nixie One"/>
              </a:rPr>
              <a:t>Pattern Blocks</a:t>
            </a:r>
            <a:endParaRPr b="1" sz="24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latin typeface="Nixie One"/>
                <a:ea typeface="Nixie One"/>
                <a:cs typeface="Nixie One"/>
                <a:sym typeface="Nixie One"/>
              </a:rPr>
              <a:t>Use brightly colored blocks </a:t>
            </a:r>
            <a:endParaRPr b="1" sz="18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ixie One"/>
                <a:ea typeface="Nixie One"/>
                <a:cs typeface="Nixie One"/>
                <a:sym typeface="Nixie One"/>
              </a:rPr>
              <a:t>to create patterns or images. </a:t>
            </a:r>
            <a:endParaRPr b="1" sz="18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ixie One"/>
                <a:ea typeface="Nixie One"/>
                <a:cs typeface="Nixie One"/>
                <a:sym typeface="Nixie One"/>
              </a:rPr>
              <a:t>Tangrams could be used in the same way, but these pattern blocks come with 130 pieces. </a:t>
            </a: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($15 on Amazon)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ixie One"/>
                <a:ea typeface="Nixie One"/>
                <a:cs typeface="Nixie One"/>
                <a:sym typeface="Nixie One"/>
              </a:rPr>
              <a:t>Lessons and Ideas</a:t>
            </a:r>
            <a:endParaRPr b="1" sz="18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hlink"/>
                </a:solidFill>
                <a:latin typeface="Nixie One"/>
                <a:ea typeface="Nixie One"/>
                <a:cs typeface="Nixie One"/>
                <a:sym typeface="Nixie One"/>
                <a:hlinkClick r:id="rId3"/>
              </a:rPr>
              <a:t>https://www.hand2mind.com/resources/glossary-of-hands-on-manipulatives/pattern-blocks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436" name="Google Shape;43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1748" y="2887706"/>
            <a:ext cx="2021750" cy="1649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2344" y="589299"/>
            <a:ext cx="2681159" cy="231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2"/>
          <p:cNvSpPr txBox="1"/>
          <p:nvPr>
            <p:ph idx="1" type="body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22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4" name="Google Shape;444;p22"/>
          <p:cNvSpPr/>
          <p:nvPr/>
        </p:nvSpPr>
        <p:spPr>
          <a:xfrm>
            <a:off x="1965200" y="312000"/>
            <a:ext cx="6866100" cy="4524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22"/>
          <p:cNvSpPr txBox="1"/>
          <p:nvPr/>
        </p:nvSpPr>
        <p:spPr>
          <a:xfrm>
            <a:off x="2256350" y="589300"/>
            <a:ext cx="6174600" cy="4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ixie One"/>
                <a:ea typeface="Nixie One"/>
                <a:cs typeface="Nixie One"/>
                <a:sym typeface="Nixie One"/>
              </a:rPr>
              <a:t>Snap Circuits</a:t>
            </a:r>
            <a:endParaRPr b="1" sz="24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latin typeface="Nixie One"/>
                <a:ea typeface="Nixie One"/>
                <a:cs typeface="Nixie One"/>
                <a:sym typeface="Nixie One"/>
              </a:rPr>
              <a:t>Use building blocks with snaps to build different electronic circuits. Each block has a function -- switch blocks, lamps, alarms. The included booklet contains many ideas to build circuits. </a:t>
            </a:r>
            <a:endParaRPr b="1" sz="18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latin typeface="Nixie One"/>
                <a:ea typeface="Nixie One"/>
                <a:cs typeface="Nixie One"/>
                <a:sym typeface="Nixie One"/>
              </a:rPr>
              <a:t>There are several different levels of Snap Circuits. The Junior version </a:t>
            </a:r>
            <a:br>
              <a:rPr b="1" lang="en" sz="1800">
                <a:latin typeface="Nixie One"/>
                <a:ea typeface="Nixie One"/>
                <a:cs typeface="Nixie One"/>
                <a:sym typeface="Nixie One"/>
              </a:rPr>
            </a:b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($20 on Amazon)</a:t>
            </a:r>
            <a:r>
              <a:rPr b="1" lang="en" sz="1800">
                <a:latin typeface="Nixie One"/>
                <a:ea typeface="Nixie One"/>
                <a:cs typeface="Nixie One"/>
                <a:sym typeface="Nixie One"/>
              </a:rPr>
              <a:t> is ideal for</a:t>
            </a:r>
            <a:br>
              <a:rPr b="1" lang="en" sz="1800">
                <a:latin typeface="Nixie One"/>
                <a:ea typeface="Nixie One"/>
                <a:cs typeface="Nixie One"/>
                <a:sym typeface="Nixie One"/>
              </a:rPr>
            </a:br>
            <a:r>
              <a:rPr b="1" lang="en" sz="1800">
                <a:latin typeface="Nixie One"/>
                <a:ea typeface="Nixie One"/>
                <a:cs typeface="Nixie One"/>
                <a:sym typeface="Nixie One"/>
              </a:rPr>
              <a:t> elementary, and is </a:t>
            </a:r>
            <a:br>
              <a:rPr b="1" lang="en" sz="1800">
                <a:latin typeface="Nixie One"/>
                <a:ea typeface="Nixie One"/>
                <a:cs typeface="Nixie One"/>
                <a:sym typeface="Nixie One"/>
              </a:rPr>
            </a:br>
            <a:r>
              <a:rPr b="1" lang="en" sz="1800">
                <a:latin typeface="Nixie One"/>
                <a:ea typeface="Nixie One"/>
                <a:cs typeface="Nixie One"/>
                <a:sym typeface="Nixie One"/>
              </a:rPr>
              <a:t>advertised as being for </a:t>
            </a:r>
            <a:br>
              <a:rPr b="1" lang="en" sz="1800">
                <a:latin typeface="Nixie One"/>
                <a:ea typeface="Nixie One"/>
                <a:cs typeface="Nixie One"/>
                <a:sym typeface="Nixie One"/>
              </a:rPr>
            </a:br>
            <a:r>
              <a:rPr b="1" lang="en" sz="1800">
                <a:latin typeface="Nixie One"/>
                <a:ea typeface="Nixie One"/>
                <a:cs typeface="Nixie One"/>
                <a:sym typeface="Nixie One"/>
              </a:rPr>
              <a:t>ages 8-108.</a:t>
            </a:r>
            <a:endParaRPr b="1" sz="24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446" name="Google Shape;4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1350" y="2607275"/>
            <a:ext cx="2800001" cy="208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2"/>
          <p:cNvPicPr preferRelativeResize="0"/>
          <p:nvPr/>
        </p:nvPicPr>
        <p:blipFill rotWithShape="1">
          <a:blip r:embed="rId4">
            <a:alphaModFix/>
          </a:blip>
          <a:srcRect b="13012" l="0" r="0" t="13925"/>
          <a:stretch/>
        </p:blipFill>
        <p:spPr>
          <a:xfrm>
            <a:off x="4477000" y="3731300"/>
            <a:ext cx="1472450" cy="107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3"/>
          <p:cNvSpPr txBox="1"/>
          <p:nvPr>
            <p:ph idx="1" type="body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23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4" name="Google Shape;454;p23"/>
          <p:cNvSpPr/>
          <p:nvPr/>
        </p:nvSpPr>
        <p:spPr>
          <a:xfrm>
            <a:off x="1965200" y="312000"/>
            <a:ext cx="6866100" cy="4524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5" name="Google Shape;45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4950" y="1747475"/>
            <a:ext cx="1807550" cy="180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3"/>
          <p:cNvPicPr preferRelativeResize="0"/>
          <p:nvPr/>
        </p:nvPicPr>
        <p:blipFill rotWithShape="1">
          <a:blip r:embed="rId4">
            <a:alphaModFix/>
          </a:blip>
          <a:srcRect b="0" l="0" r="0" t="28031"/>
          <a:stretch/>
        </p:blipFill>
        <p:spPr>
          <a:xfrm>
            <a:off x="3875500" y="2037025"/>
            <a:ext cx="2501343" cy="13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0478" y="3564600"/>
            <a:ext cx="3223371" cy="106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08000" y="3564593"/>
            <a:ext cx="1382500" cy="114473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23"/>
          <p:cNvSpPr txBox="1"/>
          <p:nvPr/>
        </p:nvSpPr>
        <p:spPr>
          <a:xfrm>
            <a:off x="2256350" y="589300"/>
            <a:ext cx="6356700" cy="15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ixie One"/>
                <a:ea typeface="Nixie One"/>
                <a:cs typeface="Nixie One"/>
                <a:sym typeface="Nixie One"/>
              </a:rPr>
              <a:t>Hue Animation Studio</a:t>
            </a:r>
            <a:endParaRPr b="1" sz="18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latin typeface="Nixie One"/>
                <a:ea typeface="Nixie One"/>
                <a:cs typeface="Nixie One"/>
                <a:sym typeface="Nixie One"/>
              </a:rPr>
              <a:t>Use this kit to create stop animation videos with toy or even human subjects. The kit includes a camera and software. </a:t>
            </a: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($60 on Amazon)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4"/>
          <p:cNvSpPr txBox="1"/>
          <p:nvPr>
            <p:ph type="title"/>
          </p:nvPr>
        </p:nvSpPr>
        <p:spPr>
          <a:xfrm>
            <a:off x="1732700" y="1583200"/>
            <a:ext cx="61767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STEAM on a Budget</a:t>
            </a:r>
            <a:endParaRPr b="1"/>
          </a:p>
        </p:txBody>
      </p:sp>
      <p:sp>
        <p:nvSpPr>
          <p:cNvPr id="465" name="Google Shape;465;p24"/>
          <p:cNvSpPr txBox="1"/>
          <p:nvPr>
            <p:ph idx="1" type="body"/>
          </p:nvPr>
        </p:nvSpPr>
        <p:spPr>
          <a:xfrm>
            <a:off x="1732700" y="2102725"/>
            <a:ext cx="5424600" cy="16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latin typeface="Nixie One"/>
                <a:ea typeface="Nixie One"/>
                <a:cs typeface="Nixie One"/>
                <a:sym typeface="Nixie One"/>
              </a:rPr>
              <a:t>But you don’t have to spend a lot of money to do some great STEAM activities with your students!</a:t>
            </a:r>
            <a:endParaRPr b="1" sz="24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66" name="Google Shape;466;p24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5"/>
          <p:cNvSpPr txBox="1"/>
          <p:nvPr>
            <p:ph type="title"/>
          </p:nvPr>
        </p:nvSpPr>
        <p:spPr>
          <a:xfrm>
            <a:off x="1427900" y="1202200"/>
            <a:ext cx="707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Teacher Center of Broome County</a:t>
            </a:r>
            <a:endParaRPr b="1" sz="3000"/>
          </a:p>
        </p:txBody>
      </p:sp>
      <p:sp>
        <p:nvSpPr>
          <p:cNvPr id="472" name="Google Shape;472;p25"/>
          <p:cNvSpPr txBox="1"/>
          <p:nvPr>
            <p:ph idx="1" type="body"/>
          </p:nvPr>
        </p:nvSpPr>
        <p:spPr>
          <a:xfrm>
            <a:off x="1429200" y="1881050"/>
            <a:ext cx="6478500" cy="26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Nixie One"/>
                <a:ea typeface="Nixie One"/>
                <a:cs typeface="Nixie One"/>
                <a:sym typeface="Nixie One"/>
              </a:rPr>
              <a:t>The Teacher Center of Broome County serves many of the schools in this area. </a:t>
            </a:r>
            <a:endParaRPr b="1" sz="18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Nixie One"/>
                <a:ea typeface="Nixie One"/>
                <a:cs typeface="Nixie One"/>
                <a:sym typeface="Nixie One"/>
              </a:rPr>
              <a:t>Many STEAM  items are available to borrow, including: </a:t>
            </a:r>
            <a:endParaRPr b="1" sz="1800">
              <a:latin typeface="Nixie One"/>
              <a:ea typeface="Nixie One"/>
              <a:cs typeface="Nixie One"/>
              <a:sym typeface="Nixie One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Font typeface="Nixie One"/>
              <a:buChar char="◇"/>
            </a:pPr>
            <a:r>
              <a:rPr b="1" lang="en" sz="1800">
                <a:latin typeface="Nixie One"/>
                <a:ea typeface="Nixie One"/>
                <a:cs typeface="Nixie One"/>
                <a:sym typeface="Nixie One"/>
              </a:rPr>
              <a:t>Dot &amp; Dash robots</a:t>
            </a:r>
            <a:endParaRPr b="1" sz="1800">
              <a:latin typeface="Nixie One"/>
              <a:ea typeface="Nixie One"/>
              <a:cs typeface="Nixie One"/>
              <a:sym typeface="Nixie On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ixie One"/>
              <a:buChar char="◇"/>
            </a:pPr>
            <a:r>
              <a:rPr b="1" lang="en" sz="1800">
                <a:latin typeface="Nixie One"/>
                <a:ea typeface="Nixie One"/>
                <a:cs typeface="Nixie One"/>
                <a:sym typeface="Nixie One"/>
              </a:rPr>
              <a:t>Hue Studio Animation kits</a:t>
            </a:r>
            <a:endParaRPr b="1" sz="1800">
              <a:latin typeface="Nixie One"/>
              <a:ea typeface="Nixie One"/>
              <a:cs typeface="Nixie One"/>
              <a:sym typeface="Nixie On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ixie One"/>
              <a:buChar char="◇"/>
            </a:pPr>
            <a:r>
              <a:rPr b="1" lang="en" sz="1800">
                <a:latin typeface="Nixie One"/>
                <a:ea typeface="Nixie One"/>
                <a:cs typeface="Nixie One"/>
                <a:sym typeface="Nixie One"/>
              </a:rPr>
              <a:t>Breakout boxes</a:t>
            </a:r>
            <a:endParaRPr sz="1800"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73" name="Google Shape;473;p25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6"/>
          <p:cNvSpPr txBox="1"/>
          <p:nvPr>
            <p:ph idx="1" type="body"/>
          </p:nvPr>
        </p:nvSpPr>
        <p:spPr>
          <a:xfrm>
            <a:off x="1734000" y="1576250"/>
            <a:ext cx="5896200" cy="26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latin typeface="Nixie One"/>
                <a:ea typeface="Nixie One"/>
                <a:cs typeface="Nixie One"/>
                <a:sym typeface="Nixie One"/>
              </a:rPr>
              <a:t>The BOCES Media Library has many STEAM activities that can be borrowed.</a:t>
            </a:r>
            <a:endParaRPr b="1" sz="16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latin typeface="Nixie One"/>
                <a:ea typeface="Nixie One"/>
                <a:cs typeface="Nixie One"/>
                <a:sym typeface="Nixie One"/>
              </a:rPr>
              <a:t>Items include: </a:t>
            </a:r>
            <a:endParaRPr b="1" sz="1600">
              <a:latin typeface="Nixie One"/>
              <a:ea typeface="Nixie One"/>
              <a:cs typeface="Nixie One"/>
              <a:sym typeface="Nixie One"/>
            </a:endParaRPr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Font typeface="Nixie One"/>
              <a:buChar char="◇"/>
            </a:pP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SNAP Circuits (various levels; classroom sets available)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ixie One"/>
              <a:buChar char="◇"/>
            </a:pP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Little Bits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ixie One"/>
              <a:buChar char="◇"/>
            </a:pP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Makey Makey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ixie One"/>
              <a:buChar char="◇"/>
            </a:pP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Joinks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ixie One"/>
              <a:buChar char="◇"/>
            </a:pP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Straws &amp; Connectors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ixie One"/>
              <a:buChar char="◇"/>
            </a:pP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HUE Animation Kits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ixie One"/>
              <a:buChar char="◇"/>
            </a:pP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Osmo Genius Set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ixie One"/>
              <a:buChar char="◇"/>
            </a:pP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Ozobots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ixie One"/>
              <a:buChar char="◇"/>
            </a:pP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Puzzlets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79" name="Google Shape;479;p26"/>
          <p:cNvSpPr txBox="1"/>
          <p:nvPr>
            <p:ph type="title"/>
          </p:nvPr>
        </p:nvSpPr>
        <p:spPr>
          <a:xfrm>
            <a:off x="1732700" y="973600"/>
            <a:ext cx="6977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/>
              <a:t>BOCES School Library System</a:t>
            </a:r>
            <a:endParaRPr b="1" sz="3400"/>
          </a:p>
        </p:txBody>
      </p:sp>
      <p:sp>
        <p:nvSpPr>
          <p:cNvPr id="480" name="Google Shape;480;p26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7"/>
          <p:cNvSpPr txBox="1"/>
          <p:nvPr>
            <p:ph idx="1" type="body"/>
          </p:nvPr>
        </p:nvSpPr>
        <p:spPr>
          <a:xfrm>
            <a:off x="1581600" y="1804850"/>
            <a:ext cx="6539400" cy="266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latin typeface="Nixie One"/>
                <a:ea typeface="Nixie One"/>
                <a:cs typeface="Nixie One"/>
                <a:sym typeface="Nixie One"/>
              </a:rPr>
              <a:t>The Your Home Public Library (Johnson City) has a Discovery Collection. </a:t>
            </a:r>
            <a:r>
              <a:rPr b="1" lang="en" sz="1600">
                <a:latin typeface="Nixie One"/>
                <a:ea typeface="Nixie One"/>
                <a:cs typeface="Nixie One"/>
                <a:sym typeface="Nixie One"/>
              </a:rPr>
              <a:t>Other local libraries may have similar collections you can borrow. </a:t>
            </a:r>
            <a:endParaRPr b="1" sz="16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latin typeface="Nixie One"/>
                <a:ea typeface="Nixie One"/>
                <a:cs typeface="Nixie One"/>
                <a:sym typeface="Nixie One"/>
              </a:rPr>
              <a:t>Items include: </a:t>
            </a:r>
            <a:endParaRPr b="1" sz="1600">
              <a:latin typeface="Nixie One"/>
              <a:ea typeface="Nixie One"/>
              <a:cs typeface="Nixie One"/>
              <a:sym typeface="Nixie One"/>
            </a:endParaRPr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Font typeface="Nixie One"/>
              <a:buChar char="◇"/>
            </a:pP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Mini torso model/anatomy puzzle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ixie One"/>
              <a:buChar char="◇"/>
            </a:pP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Science kits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ixie One"/>
              <a:buChar char="◇"/>
            </a:pP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Microscopes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ixie One"/>
              <a:buChar char="◇"/>
            </a:pP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Pattern blocks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ixie One"/>
              <a:buChar char="◇"/>
            </a:pP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Potato clock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ixie One"/>
              <a:buChar char="◇"/>
            </a:pP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Mathlink cubes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ixie One"/>
              <a:buChar char="◇"/>
            </a:pP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K’nex set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Nixie One"/>
              <a:buChar char="◇"/>
            </a:pP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Snap circuits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86" name="Google Shape;486;p27"/>
          <p:cNvSpPr txBox="1"/>
          <p:nvPr>
            <p:ph type="title"/>
          </p:nvPr>
        </p:nvSpPr>
        <p:spPr>
          <a:xfrm>
            <a:off x="1580300" y="1126000"/>
            <a:ext cx="59946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Local Public Libraries</a:t>
            </a:r>
            <a:endParaRPr b="1"/>
          </a:p>
        </p:txBody>
      </p:sp>
      <p:sp>
        <p:nvSpPr>
          <p:cNvPr id="487" name="Google Shape;487;p27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8" name="Google Shape;488;p27"/>
          <p:cNvPicPr preferRelativeResize="0"/>
          <p:nvPr/>
        </p:nvPicPr>
        <p:blipFill rotWithShape="1">
          <a:blip r:embed="rId3">
            <a:alphaModFix/>
          </a:blip>
          <a:srcRect b="0" l="5928" r="9131" t="0"/>
          <a:stretch/>
        </p:blipFill>
        <p:spPr>
          <a:xfrm>
            <a:off x="7349775" y="211350"/>
            <a:ext cx="1394850" cy="163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8"/>
          <p:cNvSpPr txBox="1"/>
          <p:nvPr>
            <p:ph type="title"/>
          </p:nvPr>
        </p:nvSpPr>
        <p:spPr>
          <a:xfrm>
            <a:off x="1732700" y="1430800"/>
            <a:ext cx="70785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Dollar Stores &amp; Yard Sales</a:t>
            </a:r>
            <a:endParaRPr b="1"/>
          </a:p>
        </p:txBody>
      </p:sp>
      <p:sp>
        <p:nvSpPr>
          <p:cNvPr id="494" name="Google Shape;494;p28"/>
          <p:cNvSpPr txBox="1"/>
          <p:nvPr>
            <p:ph idx="1" type="body"/>
          </p:nvPr>
        </p:nvSpPr>
        <p:spPr>
          <a:xfrm>
            <a:off x="1732700" y="2076100"/>
            <a:ext cx="6893700" cy="25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Font typeface="Nixie One"/>
              <a:buChar char="◇"/>
            </a:pPr>
            <a:r>
              <a:rPr b="1" lang="en" sz="1800">
                <a:latin typeface="Nixie One"/>
                <a:ea typeface="Nixie One"/>
                <a:cs typeface="Nixie One"/>
                <a:sym typeface="Nixie One"/>
              </a:rPr>
              <a:t>Jigsaw puzzles (surprisingly many students don’t seem to mind when pieces are missing)</a:t>
            </a:r>
            <a:endParaRPr b="1" sz="1800">
              <a:latin typeface="Nixie One"/>
              <a:ea typeface="Nixie One"/>
              <a:cs typeface="Nixie One"/>
              <a:sym typeface="Nixie On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ixie One"/>
              <a:buChar char="◇"/>
            </a:pPr>
            <a:r>
              <a:rPr b="1" lang="en" sz="1800">
                <a:latin typeface="Nixie One"/>
                <a:ea typeface="Nixie One"/>
                <a:cs typeface="Nixie One"/>
                <a:sym typeface="Nixie One"/>
              </a:rPr>
              <a:t>Jenga</a:t>
            </a:r>
            <a:endParaRPr b="1" sz="1800">
              <a:latin typeface="Nixie One"/>
              <a:ea typeface="Nixie One"/>
              <a:cs typeface="Nixie One"/>
              <a:sym typeface="Nixie On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ixie One"/>
              <a:buChar char="◇"/>
            </a:pPr>
            <a:r>
              <a:rPr b="1" lang="en" sz="1800">
                <a:latin typeface="Nixie One"/>
                <a:ea typeface="Nixie One"/>
                <a:cs typeface="Nixie One"/>
                <a:sym typeface="Nixie One"/>
              </a:rPr>
              <a:t>Building blocks</a:t>
            </a:r>
            <a:endParaRPr b="1" sz="1800">
              <a:latin typeface="Nixie One"/>
              <a:ea typeface="Nixie One"/>
              <a:cs typeface="Nixie One"/>
              <a:sym typeface="Nixie On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ixie One"/>
              <a:buChar char="◇"/>
            </a:pPr>
            <a:r>
              <a:rPr b="1" lang="en" sz="1800">
                <a:latin typeface="Nixie One"/>
                <a:ea typeface="Nixie One"/>
                <a:cs typeface="Nixie One"/>
                <a:sym typeface="Nixie One"/>
              </a:rPr>
              <a:t>Arts &amp; Crafts materials -- felt, pipe cleaners, construction papers, glue, pompoms, etc.</a:t>
            </a:r>
            <a:endParaRPr b="1" sz="1800"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95" name="Google Shape;495;p28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9"/>
          <p:cNvSpPr txBox="1"/>
          <p:nvPr>
            <p:ph type="title"/>
          </p:nvPr>
        </p:nvSpPr>
        <p:spPr>
          <a:xfrm>
            <a:off x="1732700" y="11260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Paper Activities</a:t>
            </a:r>
            <a:endParaRPr b="1"/>
          </a:p>
        </p:txBody>
      </p:sp>
      <p:sp>
        <p:nvSpPr>
          <p:cNvPr id="501" name="Google Shape;501;p29"/>
          <p:cNvSpPr txBox="1"/>
          <p:nvPr>
            <p:ph idx="1" type="body"/>
          </p:nvPr>
        </p:nvSpPr>
        <p:spPr>
          <a:xfrm>
            <a:off x="1732700" y="1771300"/>
            <a:ext cx="7062300" cy="25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Char char="◇"/>
            </a:pPr>
            <a:r>
              <a:rPr b="1" lang="en"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Boggle</a:t>
            </a:r>
            <a:endParaRPr b="1" sz="18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Char char="◇"/>
            </a:pPr>
            <a:r>
              <a:rPr b="1" lang="en"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Tangrams</a:t>
            </a:r>
            <a:endParaRPr b="1" sz="18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Char char="◇"/>
            </a:pPr>
            <a:r>
              <a:rPr b="1" lang="en"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Coloring sheets</a:t>
            </a:r>
            <a:endParaRPr b="1" sz="18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Char char="◇"/>
            </a:pPr>
            <a:r>
              <a:rPr b="1" lang="en"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Mazes</a:t>
            </a:r>
            <a:endParaRPr b="1" sz="18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Char char="◇"/>
            </a:pPr>
            <a:r>
              <a:rPr b="1" lang="en"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Origami</a:t>
            </a:r>
            <a:endParaRPr b="1" sz="18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Char char="◇"/>
            </a:pPr>
            <a:r>
              <a:rPr b="1" lang="en"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Paper building blocks </a:t>
            </a:r>
            <a:r>
              <a:rPr b="1" lang="en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(</a:t>
            </a:r>
            <a:r>
              <a:rPr b="1" lang="en" u="sng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  <a:hlinkClick r:id="rId3"/>
              </a:rPr>
              <a:t>https://babbledabbledo.com/science-for-kids-paper-building-blocks/</a:t>
            </a:r>
            <a:r>
              <a:rPr b="1" lang="en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)</a:t>
            </a:r>
            <a:endParaRPr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Char char="◇"/>
            </a:pPr>
            <a:r>
              <a:rPr b="1" lang="en"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Use Flippity.net to create word searches, crosswords, bingo, and more</a:t>
            </a:r>
            <a:endParaRPr b="1" sz="18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2" name="Google Shape;502;p29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2"/>
          <p:cNvSpPr/>
          <p:nvPr/>
        </p:nvSpPr>
        <p:spPr>
          <a:xfrm rot="-5400000">
            <a:off x="867325" y="468800"/>
            <a:ext cx="2691900" cy="3108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4" name="Google Shape;344;p12"/>
          <p:cNvSpPr txBox="1"/>
          <p:nvPr>
            <p:ph idx="4294967295" type="ctrTitle"/>
          </p:nvPr>
        </p:nvSpPr>
        <p:spPr>
          <a:xfrm>
            <a:off x="3829050" y="1474800"/>
            <a:ext cx="53148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/>
              <a:t>What is STEAM?</a:t>
            </a:r>
            <a:endParaRPr b="1" sz="4200"/>
          </a:p>
        </p:txBody>
      </p:sp>
      <p:sp>
        <p:nvSpPr>
          <p:cNvPr id="345" name="Google Shape;345;p12"/>
          <p:cNvSpPr txBox="1"/>
          <p:nvPr>
            <p:ph idx="4294967295" type="subTitle"/>
          </p:nvPr>
        </p:nvSpPr>
        <p:spPr>
          <a:xfrm>
            <a:off x="4438650" y="2236200"/>
            <a:ext cx="399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STEAM stands for Science, Technology, Engineering, Art, and Math. </a:t>
            </a:r>
            <a:endParaRPr sz="2400">
              <a:solidFill>
                <a:srgbClr val="FFFFFF"/>
              </a:solidFill>
            </a:endParaRPr>
          </a:p>
        </p:txBody>
      </p:sp>
      <p:grpSp>
        <p:nvGrpSpPr>
          <p:cNvPr id="346" name="Google Shape;346;p12"/>
          <p:cNvGrpSpPr/>
          <p:nvPr/>
        </p:nvGrpSpPr>
        <p:grpSpPr>
          <a:xfrm>
            <a:off x="1885571" y="952450"/>
            <a:ext cx="1032405" cy="1032468"/>
            <a:chOff x="6654650" y="3665275"/>
            <a:chExt cx="409100" cy="409125"/>
          </a:xfrm>
        </p:grpSpPr>
        <p:sp>
          <p:nvSpPr>
            <p:cNvPr id="347" name="Google Shape;347;p12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2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9" name="Google Shape;349;p12"/>
          <p:cNvGrpSpPr/>
          <p:nvPr/>
        </p:nvGrpSpPr>
        <p:grpSpPr>
          <a:xfrm rot="-731900">
            <a:off x="1604965" y="2201851"/>
            <a:ext cx="688564" cy="688681"/>
            <a:chOff x="570875" y="4322250"/>
            <a:chExt cx="443300" cy="443325"/>
          </a:xfrm>
        </p:grpSpPr>
        <p:sp>
          <p:nvSpPr>
            <p:cNvPr id="350" name="Google Shape;350;p12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2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2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2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E29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4" name="Google Shape;354;p12"/>
          <p:cNvSpPr/>
          <p:nvPr/>
        </p:nvSpPr>
        <p:spPr>
          <a:xfrm>
            <a:off x="2657037" y="2114501"/>
            <a:ext cx="260931" cy="24914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2"/>
          <p:cNvSpPr/>
          <p:nvPr/>
        </p:nvSpPr>
        <p:spPr>
          <a:xfrm rot="2327381">
            <a:off x="1220786" y="1598881"/>
            <a:ext cx="443468" cy="42338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2"/>
          <p:cNvSpPr/>
          <p:nvPr/>
        </p:nvSpPr>
        <p:spPr>
          <a:xfrm rot="2327012">
            <a:off x="2870273" y="1771645"/>
            <a:ext cx="183443" cy="17513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2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0"/>
          <p:cNvSpPr txBox="1"/>
          <p:nvPr>
            <p:ph type="title"/>
          </p:nvPr>
        </p:nvSpPr>
        <p:spPr>
          <a:xfrm>
            <a:off x="1732700" y="11260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Internet Activities</a:t>
            </a:r>
            <a:endParaRPr b="1"/>
          </a:p>
        </p:txBody>
      </p:sp>
      <p:sp>
        <p:nvSpPr>
          <p:cNvPr id="508" name="Google Shape;508;p30"/>
          <p:cNvSpPr txBox="1"/>
          <p:nvPr>
            <p:ph idx="1" type="body"/>
          </p:nvPr>
        </p:nvSpPr>
        <p:spPr>
          <a:xfrm>
            <a:off x="1732700" y="1771300"/>
            <a:ext cx="7062300" cy="25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Char char="◇"/>
            </a:pPr>
            <a:r>
              <a:rPr b="1" lang="en" sz="1800" u="sng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  <a:hlinkClick r:id="rId3"/>
              </a:rPr>
              <a:t>Interland</a:t>
            </a:r>
            <a:r>
              <a:rPr b="1" lang="en"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 </a:t>
            </a:r>
            <a:endParaRPr b="1" sz="18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Char char="◇"/>
            </a:pPr>
            <a:r>
              <a:rPr b="1" lang="en" sz="1800" u="sng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  <a:hlinkClick r:id="rId4"/>
              </a:rPr>
              <a:t>Code.org</a:t>
            </a:r>
            <a:endParaRPr b="1" sz="18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Char char="◇"/>
            </a:pPr>
            <a:r>
              <a:rPr b="1" lang="en" sz="1800" u="sng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  <a:hlinkClick r:id="rId5"/>
              </a:rPr>
              <a:t>Kodable</a:t>
            </a:r>
            <a:endParaRPr b="1" sz="18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Char char="◇"/>
            </a:pPr>
            <a:r>
              <a:rPr b="1" lang="en" sz="1800" u="sng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  <a:hlinkClick r:id="rId6"/>
              </a:rPr>
              <a:t>Frugal Fun 4 Boys &amp; Girls</a:t>
            </a:r>
            <a:r>
              <a:rPr b="1" lang="en"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 </a:t>
            </a:r>
            <a:r>
              <a:rPr b="1" lang="en"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STEM Activities</a:t>
            </a:r>
            <a:endParaRPr b="1" sz="18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Char char="◇"/>
            </a:pPr>
            <a:r>
              <a:rPr b="1" lang="en" sz="1800" u="sng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  <a:hlinkClick r:id="rId7"/>
              </a:rPr>
              <a:t>Common Sense Media</a:t>
            </a:r>
            <a:endParaRPr b="1" sz="18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09" name="Google Shape;509;p30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1"/>
          <p:cNvSpPr txBox="1"/>
          <p:nvPr>
            <p:ph idx="1" type="body"/>
          </p:nvPr>
        </p:nvSpPr>
        <p:spPr>
          <a:xfrm>
            <a:off x="2051200" y="1390300"/>
            <a:ext cx="6975900" cy="32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These are some of the books we consulted. Many of these titles are available to borrow from the Teacher Center of Broome County.</a:t>
            </a:r>
            <a:endParaRPr sz="16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◇"/>
            </a:pPr>
            <a:r>
              <a:rPr lang="en" sz="1400">
                <a:solidFill>
                  <a:srgbClr val="FFFFFF"/>
                </a:solidFill>
              </a:rPr>
              <a:t>STEAM Lab for Kids (Liz Heinecke)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◇"/>
            </a:pPr>
            <a:r>
              <a:rPr lang="en" sz="1400">
                <a:solidFill>
                  <a:srgbClr val="FFFFFF"/>
                </a:solidFill>
              </a:rPr>
              <a:t>Your Starter Guide to Maker Spaces (Nicholas Provenzano)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◇"/>
            </a:pPr>
            <a:r>
              <a:rPr lang="en" sz="1400">
                <a:solidFill>
                  <a:srgbClr val="FFFFFF"/>
                </a:solidFill>
              </a:rPr>
              <a:t>STEAM &amp; STEAM Next-Gen Program (Sumita Mukherjee) 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◇"/>
            </a:pPr>
            <a:r>
              <a:rPr lang="en" sz="1400">
                <a:solidFill>
                  <a:srgbClr val="FFFFFF"/>
                </a:solidFill>
              </a:rPr>
              <a:t>The Big Book of Maker Space Projects (Colleen Graves &amp; Aaron Graves)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◇"/>
            </a:pPr>
            <a:r>
              <a:rPr lang="en" sz="1400">
                <a:solidFill>
                  <a:srgbClr val="FFFFFF"/>
                </a:solidFill>
              </a:rPr>
              <a:t>50 </a:t>
            </a:r>
            <a:r>
              <a:rPr lang="en" sz="1400">
                <a:solidFill>
                  <a:srgbClr val="FFFFFF"/>
                </a:solidFill>
              </a:rPr>
              <a:t>STEM Labs </a:t>
            </a:r>
            <a:r>
              <a:rPr lang="en" sz="1400">
                <a:solidFill>
                  <a:srgbClr val="FFFFFF"/>
                </a:solidFill>
              </a:rPr>
              <a:t>Science Experiments </a:t>
            </a:r>
            <a:r>
              <a:rPr lang="en" sz="1400">
                <a:solidFill>
                  <a:srgbClr val="FFFFFF"/>
                </a:solidFill>
              </a:rPr>
              <a:t>for</a:t>
            </a:r>
            <a:r>
              <a:rPr lang="en" sz="1400">
                <a:solidFill>
                  <a:srgbClr val="FFFFFF"/>
                </a:solidFill>
              </a:rPr>
              <a:t> Kids</a:t>
            </a:r>
            <a:r>
              <a:rPr lang="en" sz="1400">
                <a:solidFill>
                  <a:srgbClr val="FFFFFF"/>
                </a:solidFill>
              </a:rPr>
              <a:t> (Andrew Frinkle)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◇"/>
            </a:pPr>
            <a:r>
              <a:rPr lang="en" sz="1400">
                <a:solidFill>
                  <a:srgbClr val="FFFFFF"/>
                </a:solidFill>
              </a:rPr>
              <a:t>STEM Labs for Middle Grades (Mark Twain Media) 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◇"/>
            </a:pPr>
            <a:r>
              <a:rPr lang="en" sz="1400">
                <a:solidFill>
                  <a:srgbClr val="FFFFFF"/>
                </a:solidFill>
              </a:rPr>
              <a:t>Launch: Using Design Thinking to Boost Creativity and Bring Out the Maker in Every Student (John Spencer &amp; A.J. Juliani)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◇"/>
            </a:pPr>
            <a:r>
              <a:rPr lang="en" sz="1400">
                <a:solidFill>
                  <a:srgbClr val="FFFFFF"/>
                </a:solidFill>
              </a:rPr>
              <a:t>GeniusHour (Andi McNair)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◇"/>
            </a:pPr>
            <a:r>
              <a:rPr lang="en" sz="1400">
                <a:solidFill>
                  <a:srgbClr val="FFFFFF"/>
                </a:solidFill>
              </a:rPr>
              <a:t>Smithsonian Maker Lab: 28 Super Cool Projects (Jack Challoner)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◇"/>
            </a:pPr>
            <a:r>
              <a:rPr lang="en" sz="1400">
                <a:solidFill>
                  <a:srgbClr val="FFFFFF"/>
                </a:solidFill>
              </a:rPr>
              <a:t>STEAM Makers (Jacie Maslyk)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515" name="Google Shape;515;p31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6" name="Google Shape;516;p31"/>
          <p:cNvSpPr txBox="1"/>
          <p:nvPr>
            <p:ph idx="4294967295" type="title"/>
          </p:nvPr>
        </p:nvSpPr>
        <p:spPr>
          <a:xfrm>
            <a:off x="2037500" y="745000"/>
            <a:ext cx="69759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Further Resources - Professional Books</a:t>
            </a:r>
            <a:endParaRPr b="1" sz="3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2"/>
          <p:cNvSpPr txBox="1"/>
          <p:nvPr>
            <p:ph idx="1" type="body"/>
          </p:nvPr>
        </p:nvSpPr>
        <p:spPr>
          <a:xfrm>
            <a:off x="2051200" y="1095000"/>
            <a:ext cx="6707400" cy="30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522" name="Google Shape;522;p32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3" name="Google Shape;523;p32"/>
          <p:cNvSpPr txBox="1"/>
          <p:nvPr>
            <p:ph idx="4294967295" type="title"/>
          </p:nvPr>
        </p:nvSpPr>
        <p:spPr>
          <a:xfrm>
            <a:off x="2051200" y="476125"/>
            <a:ext cx="69759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Further Resources - </a:t>
            </a:r>
            <a:br>
              <a:rPr b="1" lang="en" sz="3600"/>
            </a:br>
            <a:r>
              <a:rPr b="1" lang="en" sz="2400"/>
              <a:t>Books for Students to read and enjoy</a:t>
            </a:r>
            <a:endParaRPr b="1" sz="2400"/>
          </a:p>
        </p:txBody>
      </p:sp>
      <p:pic>
        <p:nvPicPr>
          <p:cNvPr id="524" name="Google Shape;52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675" y="1127950"/>
            <a:ext cx="6975900" cy="4031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3"/>
          <p:cNvSpPr txBox="1"/>
          <p:nvPr>
            <p:ph idx="1" type="body"/>
          </p:nvPr>
        </p:nvSpPr>
        <p:spPr>
          <a:xfrm>
            <a:off x="2051200" y="1780800"/>
            <a:ext cx="7036500" cy="23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Check out these websites for more information and ideas: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◇"/>
            </a:pPr>
            <a:r>
              <a:rPr lang="en" sz="1800" u="sng">
                <a:solidFill>
                  <a:srgbClr val="FFFFFF"/>
                </a:solidFill>
                <a:hlinkClick r:id="rId3"/>
              </a:rPr>
              <a:t>WizKids Club</a:t>
            </a:r>
            <a:r>
              <a:rPr lang="en" sz="1800">
                <a:solidFill>
                  <a:srgbClr val="FFFFFF"/>
                </a:solidFill>
              </a:rPr>
              <a:t> 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◇"/>
            </a:pPr>
            <a:r>
              <a:rPr lang="en" sz="1800" u="sng">
                <a:solidFill>
                  <a:srgbClr val="FFFFFF"/>
                </a:solidFill>
                <a:hlinkClick r:id="rId4"/>
              </a:rPr>
              <a:t>STEAM Ahead DIY for Kids</a:t>
            </a:r>
            <a:r>
              <a:rPr lang="en" sz="1800">
                <a:solidFill>
                  <a:srgbClr val="FFFFFF"/>
                </a:solidFill>
              </a:rPr>
              <a:t> free ebook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◇"/>
            </a:pPr>
            <a:r>
              <a:rPr lang="en" sz="1800" u="sng">
                <a:solidFill>
                  <a:srgbClr val="FFFFFF"/>
                </a:solidFill>
                <a:hlinkClick r:id="rId5"/>
              </a:rPr>
              <a:t>Why is STEAM important?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◇"/>
            </a:pPr>
            <a:r>
              <a:rPr lang="en" sz="1800" u="sng">
                <a:solidFill>
                  <a:srgbClr val="FFFFFF"/>
                </a:solidFill>
                <a:hlinkClick r:id="rId6"/>
              </a:rPr>
              <a:t>5 Major Benefits of Integrating STEAM Education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◇"/>
            </a:pPr>
            <a:r>
              <a:rPr lang="en" sz="1800" u="sng">
                <a:solidFill>
                  <a:srgbClr val="FFFFFF"/>
                </a:solidFill>
                <a:hlinkClick r:id="rId7"/>
              </a:rPr>
              <a:t>The Benefits of Teaching STEAM Lessons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530" name="Google Shape;530;p33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1" name="Google Shape;531;p33"/>
          <p:cNvSpPr txBox="1"/>
          <p:nvPr>
            <p:ph idx="4294967295" type="title"/>
          </p:nvPr>
        </p:nvSpPr>
        <p:spPr>
          <a:xfrm>
            <a:off x="2037500" y="1126000"/>
            <a:ext cx="70365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Further Resources - </a:t>
            </a:r>
            <a:br>
              <a:rPr b="1" lang="en" sz="3600"/>
            </a:br>
            <a:r>
              <a:rPr b="1" lang="en" sz="3600"/>
              <a:t>Selected Websites</a:t>
            </a:r>
            <a:endParaRPr b="1" sz="3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4"/>
          <p:cNvSpPr txBox="1"/>
          <p:nvPr>
            <p:ph type="title"/>
          </p:nvPr>
        </p:nvSpPr>
        <p:spPr>
          <a:xfrm>
            <a:off x="1732700" y="14308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Credits</a:t>
            </a:r>
            <a:endParaRPr b="1"/>
          </a:p>
        </p:txBody>
      </p:sp>
      <p:sp>
        <p:nvSpPr>
          <p:cNvPr id="537" name="Google Shape;537;p34"/>
          <p:cNvSpPr txBox="1"/>
          <p:nvPr>
            <p:ph idx="1" type="body"/>
          </p:nvPr>
        </p:nvSpPr>
        <p:spPr>
          <a:xfrm>
            <a:off x="1732700" y="1950325"/>
            <a:ext cx="5436600" cy="24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Nixie One"/>
                <a:ea typeface="Nixie One"/>
                <a:cs typeface="Nixie One"/>
                <a:sym typeface="Nixie One"/>
              </a:rPr>
              <a:t>Special thanks to the people who made and released these awesome resources for free: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Nixie One"/>
              <a:buChar char="◇"/>
            </a:pPr>
            <a:r>
              <a:rPr lang="en">
                <a:latin typeface="Nixie One"/>
                <a:ea typeface="Nixie One"/>
                <a:cs typeface="Nixie One"/>
                <a:sym typeface="Nixie One"/>
              </a:rPr>
              <a:t>Presentation template by </a:t>
            </a:r>
            <a:r>
              <a:rPr lang="en" u="sng">
                <a:latin typeface="Nixie One"/>
                <a:ea typeface="Nixie One"/>
                <a:cs typeface="Nixie One"/>
                <a:sym typeface="Nixie One"/>
                <a:hlinkClick r:id="rId3"/>
              </a:rPr>
              <a:t>SlidesCarnival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Nixie One"/>
              <a:buChar char="◇"/>
            </a:pPr>
            <a:r>
              <a:rPr lang="en">
                <a:latin typeface="Nixie One"/>
                <a:ea typeface="Nixie One"/>
                <a:cs typeface="Nixie One"/>
                <a:sym typeface="Nixie One"/>
              </a:rPr>
              <a:t>Photographs by </a:t>
            </a:r>
            <a:r>
              <a:rPr lang="en" u="sng">
                <a:latin typeface="Nixie One"/>
                <a:ea typeface="Nixie One"/>
                <a:cs typeface="Nixie One"/>
                <a:sym typeface="Nixie One"/>
                <a:hlinkClick r:id="rId4"/>
              </a:rPr>
              <a:t>Unsplash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Nixie One"/>
                <a:ea typeface="Nixie One"/>
                <a:cs typeface="Nixie One"/>
                <a:sym typeface="Nixie One"/>
              </a:rPr>
              <a:t>And extra s</a:t>
            </a:r>
            <a:r>
              <a:rPr lang="en">
                <a:latin typeface="Nixie One"/>
                <a:ea typeface="Nixie One"/>
                <a:cs typeface="Nixie One"/>
                <a:sym typeface="Nixie One"/>
              </a:rPr>
              <a:t>pecial thanks to Panera for unknowingly hosting and feeding us during our Study Group meetings.</a:t>
            </a:r>
            <a:endParaRPr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8" name="Google Shape;538;p34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3"/>
          <p:cNvSpPr txBox="1"/>
          <p:nvPr>
            <p:ph type="ctrTitle"/>
          </p:nvPr>
        </p:nvSpPr>
        <p:spPr>
          <a:xfrm>
            <a:off x="2743200" y="973750"/>
            <a:ext cx="6400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of STEAM Education</a:t>
            </a:r>
            <a:endParaRPr/>
          </a:p>
        </p:txBody>
      </p:sp>
      <p:sp>
        <p:nvSpPr>
          <p:cNvPr id="363" name="Google Shape;363;p13"/>
          <p:cNvSpPr txBox="1"/>
          <p:nvPr>
            <p:ph idx="1" type="subTitle"/>
          </p:nvPr>
        </p:nvSpPr>
        <p:spPr>
          <a:xfrm>
            <a:off x="2743200" y="2058989"/>
            <a:ext cx="5696100" cy="27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STEAM education helps students connect the dots, solve problems, and think creatively. It is taking an integrated approach to encourage students to think more broadly about real-world situations.</a:t>
            </a:r>
            <a:endParaRPr sz="135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3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1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4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0" name="Google Shape;370;p14"/>
          <p:cNvSpPr txBox="1"/>
          <p:nvPr>
            <p:ph idx="4294967295" type="ctrTitle"/>
          </p:nvPr>
        </p:nvSpPr>
        <p:spPr>
          <a:xfrm>
            <a:off x="2438400" y="1355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Why the Library?</a:t>
            </a:r>
            <a:endParaRPr b="1"/>
          </a:p>
        </p:txBody>
      </p:sp>
      <p:sp>
        <p:nvSpPr>
          <p:cNvPr id="371" name="Google Shape;371;p14"/>
          <p:cNvSpPr txBox="1"/>
          <p:nvPr>
            <p:ph idx="4294967295" type="subTitle"/>
          </p:nvPr>
        </p:nvSpPr>
        <p:spPr>
          <a:xfrm>
            <a:off x="2438400" y="1373200"/>
            <a:ext cx="6173100" cy="24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Space: Library Media Centers tend to have the most open space.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Furniture: Tables and chairs can be used/moved around.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Supervision: Library Media Centers are staffed by librarians and</a:t>
            </a:r>
            <a:r>
              <a:rPr lang="en" sz="1800">
                <a:solidFill>
                  <a:srgbClr val="FFFFFF"/>
                </a:solidFill>
              </a:rPr>
              <a:t>/or</a:t>
            </a:r>
            <a:r>
              <a:rPr lang="en" sz="1800">
                <a:solidFill>
                  <a:srgbClr val="FFFFFF"/>
                </a:solidFill>
              </a:rPr>
              <a:t> aides who can help monitor and support students.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Access: Library Media Centers are open all day, giving students opportunities throughout the day to access the space.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(from chapter 3 of  </a:t>
            </a:r>
            <a:r>
              <a:rPr lang="en" u="sng">
                <a:solidFill>
                  <a:srgbClr val="FFFFFF"/>
                </a:solidFill>
              </a:rPr>
              <a:t>Your Starter Guide to Makers Spaces</a:t>
            </a:r>
            <a:r>
              <a:rPr lang="en">
                <a:solidFill>
                  <a:srgbClr val="FFFFFF"/>
                </a:solidFill>
              </a:rPr>
              <a:t>, </a:t>
            </a:r>
            <a:br>
              <a:rPr lang="en">
                <a:solidFill>
                  <a:srgbClr val="FFFFFF"/>
                </a:solidFill>
              </a:rPr>
            </a:br>
            <a:r>
              <a:rPr lang="en">
                <a:solidFill>
                  <a:srgbClr val="FFFFFF"/>
                </a:solidFill>
              </a:rPr>
              <a:t>by Nicholas Provenzano)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5"/>
          <p:cNvSpPr txBox="1"/>
          <p:nvPr>
            <p:ph idx="1" type="body"/>
          </p:nvPr>
        </p:nvSpPr>
        <p:spPr>
          <a:xfrm>
            <a:off x="2051200" y="2238000"/>
            <a:ext cx="6282300" cy="135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If you have a budget to spend on STEAM activities, there are some great options!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7" name="Google Shape;377;p15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8" name="Google Shape;378;p15"/>
          <p:cNvSpPr txBox="1"/>
          <p:nvPr>
            <p:ph idx="4294967295" type="ctrTitle"/>
          </p:nvPr>
        </p:nvSpPr>
        <p:spPr>
          <a:xfrm>
            <a:off x="2124525" y="1002000"/>
            <a:ext cx="6400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How to </a:t>
            </a:r>
            <a:r>
              <a:rPr b="1" lang="en"/>
              <a:t>Incorporate</a:t>
            </a:r>
            <a:r>
              <a:rPr b="1" lang="en"/>
              <a:t> STEAM Activities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6"/>
          <p:cNvSpPr txBox="1"/>
          <p:nvPr>
            <p:ph idx="1" type="body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6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5" name="Google Shape;385;p16"/>
          <p:cNvSpPr/>
          <p:nvPr/>
        </p:nvSpPr>
        <p:spPr>
          <a:xfrm>
            <a:off x="1965200" y="312000"/>
            <a:ext cx="6866100" cy="4524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6"/>
          <p:cNvSpPr txBox="1"/>
          <p:nvPr/>
        </p:nvSpPr>
        <p:spPr>
          <a:xfrm>
            <a:off x="2256350" y="589300"/>
            <a:ext cx="6356700" cy="4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ixie One"/>
                <a:ea typeface="Nixie One"/>
                <a:cs typeface="Nixie One"/>
                <a:sym typeface="Nixie One"/>
              </a:rPr>
              <a:t>Magnetic Building Blocks</a:t>
            </a:r>
            <a:endParaRPr b="1" sz="24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lnSpc>
                <a:spcPct val="1255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Magnetic tiles can develop intelligence, engage imagination and start on a road of discovery. </a:t>
            </a:r>
            <a:r>
              <a:rPr b="1" lang="en" sz="1600">
                <a:solidFill>
                  <a:srgbClr val="111111"/>
                </a:solidFill>
                <a:latin typeface="Nixie One"/>
                <a:ea typeface="Nixie One"/>
                <a:cs typeface="Nixie One"/>
                <a:sym typeface="Nixie One"/>
              </a:rPr>
              <a:t>Because of magnetic force, any two pieces can be drawn together and these blocks can be used to make various structures. Pieces can be</a:t>
            </a:r>
            <a:br>
              <a:rPr b="1" lang="en" sz="1600">
                <a:solidFill>
                  <a:srgbClr val="111111"/>
                </a:solidFill>
                <a:latin typeface="Nixie One"/>
                <a:ea typeface="Nixie One"/>
                <a:cs typeface="Nixie One"/>
                <a:sym typeface="Nixie One"/>
              </a:rPr>
            </a:br>
            <a:r>
              <a:rPr b="1" lang="en" sz="1600">
                <a:solidFill>
                  <a:srgbClr val="111111"/>
                </a:solidFill>
                <a:latin typeface="Nixie One"/>
                <a:ea typeface="Nixie One"/>
                <a:cs typeface="Nixie One"/>
                <a:sym typeface="Nixie One"/>
              </a:rPr>
              <a:t>combined into a variety of </a:t>
            </a:r>
            <a:br>
              <a:rPr b="1" lang="en" sz="1600">
                <a:solidFill>
                  <a:srgbClr val="111111"/>
                </a:solidFill>
                <a:latin typeface="Nixie One"/>
                <a:ea typeface="Nixie One"/>
                <a:cs typeface="Nixie One"/>
                <a:sym typeface="Nixie One"/>
              </a:rPr>
            </a:br>
            <a:r>
              <a:rPr b="1" lang="en" sz="1600">
                <a:solidFill>
                  <a:srgbClr val="111111"/>
                </a:solidFill>
                <a:latin typeface="Nixie One"/>
                <a:ea typeface="Nixie One"/>
                <a:cs typeface="Nixie One"/>
                <a:sym typeface="Nixie One"/>
              </a:rPr>
              <a:t>modeling blocks (housing, </a:t>
            </a:r>
            <a:br>
              <a:rPr b="1" lang="en" sz="1600">
                <a:solidFill>
                  <a:srgbClr val="111111"/>
                </a:solidFill>
                <a:latin typeface="Nixie One"/>
                <a:ea typeface="Nixie One"/>
                <a:cs typeface="Nixie One"/>
                <a:sym typeface="Nixie One"/>
              </a:rPr>
            </a:br>
            <a:r>
              <a:rPr b="1" lang="en" sz="1600">
                <a:solidFill>
                  <a:srgbClr val="111111"/>
                </a:solidFill>
                <a:latin typeface="Nixie One"/>
                <a:ea typeface="Nixie One"/>
                <a:cs typeface="Nixie One"/>
                <a:sym typeface="Nixie One"/>
              </a:rPr>
              <a:t>transportation, people, animals, </a:t>
            </a:r>
            <a:br>
              <a:rPr b="1" lang="en" sz="1600">
                <a:solidFill>
                  <a:srgbClr val="111111"/>
                </a:solidFill>
                <a:latin typeface="Nixie One"/>
                <a:ea typeface="Nixie One"/>
                <a:cs typeface="Nixie One"/>
                <a:sym typeface="Nixie One"/>
              </a:rPr>
            </a:br>
            <a:r>
              <a:rPr b="1" lang="en" sz="1600">
                <a:solidFill>
                  <a:srgbClr val="111111"/>
                </a:solidFill>
                <a:latin typeface="Nixie One"/>
                <a:ea typeface="Nixie One"/>
                <a:cs typeface="Nixie One"/>
                <a:sym typeface="Nixie One"/>
              </a:rPr>
              <a:t>large amusement park, etc.).</a:t>
            </a:r>
            <a:r>
              <a:rPr b="1" lang="en" sz="1800">
                <a:solidFill>
                  <a:srgbClr val="111111"/>
                </a:solidFill>
                <a:latin typeface="Nixie One"/>
                <a:ea typeface="Nixie One"/>
                <a:cs typeface="Nixie One"/>
                <a:sym typeface="Nixie One"/>
              </a:rPr>
              <a:t> </a:t>
            </a:r>
            <a:r>
              <a:rPr b="1" lang="en" sz="1200">
                <a:solidFill>
                  <a:srgbClr val="111111"/>
                </a:solidFill>
                <a:latin typeface="Nixie One"/>
                <a:ea typeface="Nixie One"/>
                <a:cs typeface="Nixie One"/>
                <a:sym typeface="Nixie One"/>
              </a:rPr>
              <a:t>(Various </a:t>
            </a:r>
            <a:endParaRPr b="1" sz="1200">
              <a:solidFill>
                <a:srgbClr val="11111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lnSpc>
                <a:spcPct val="1255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111111"/>
                </a:solidFill>
                <a:latin typeface="Nixie One"/>
                <a:ea typeface="Nixie One"/>
                <a:cs typeface="Nixie One"/>
                <a:sym typeface="Nixie One"/>
              </a:rPr>
              <a:t>prices on Amazon, often about $.50 per piece.)</a:t>
            </a:r>
            <a:endParaRPr b="1" sz="1200">
              <a:solidFill>
                <a:srgbClr val="111111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387" name="Google Shape;387;p16"/>
          <p:cNvPicPr preferRelativeResize="0"/>
          <p:nvPr/>
        </p:nvPicPr>
        <p:blipFill rotWithShape="1">
          <a:blip r:embed="rId3">
            <a:alphaModFix/>
          </a:blip>
          <a:srcRect b="2479" l="0" r="0" t="-2480"/>
          <a:stretch/>
        </p:blipFill>
        <p:spPr>
          <a:xfrm>
            <a:off x="6276100" y="2253037"/>
            <a:ext cx="2336950" cy="244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7"/>
          <p:cNvSpPr txBox="1"/>
          <p:nvPr>
            <p:ph idx="1" type="body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17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4" name="Google Shape;394;p17"/>
          <p:cNvSpPr/>
          <p:nvPr/>
        </p:nvSpPr>
        <p:spPr>
          <a:xfrm>
            <a:off x="2051200" y="208300"/>
            <a:ext cx="6866100" cy="4524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17"/>
          <p:cNvSpPr txBox="1"/>
          <p:nvPr/>
        </p:nvSpPr>
        <p:spPr>
          <a:xfrm>
            <a:off x="2256350" y="589300"/>
            <a:ext cx="4655100" cy="4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ixie One"/>
                <a:ea typeface="Nixie One"/>
                <a:cs typeface="Nixie One"/>
                <a:sym typeface="Nixie One"/>
              </a:rPr>
              <a:t>KEVA Blocks</a:t>
            </a:r>
            <a:endParaRPr b="1" sz="24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latin typeface="Nixie One"/>
                <a:ea typeface="Nixie One"/>
                <a:cs typeface="Nixie One"/>
                <a:sym typeface="Nixie One"/>
              </a:rPr>
              <a:t>Wooden planks you can use to build any structure. The planks can even be stacked upright. </a:t>
            </a:r>
            <a:r>
              <a:rPr b="1" lang="en" sz="1200">
                <a:latin typeface="Nixie One"/>
                <a:ea typeface="Nixie One"/>
                <a:cs typeface="Nixie One"/>
                <a:sym typeface="Nixie One"/>
              </a:rPr>
              <a:t>Prices vary depending on package. The basic 200 pine planks cost about $50.</a:t>
            </a:r>
            <a:endParaRPr b="1" sz="12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Lesson plans &amp; ideas: </a:t>
            </a:r>
            <a:r>
              <a:rPr b="1" lang="en" u="sng">
                <a:solidFill>
                  <a:schemeClr val="hlink"/>
                </a:solidFill>
                <a:latin typeface="Nixie One"/>
                <a:ea typeface="Nixie One"/>
                <a:cs typeface="Nixie One"/>
                <a:sym typeface="Nixie One"/>
                <a:hlinkClick r:id="rId3"/>
              </a:rPr>
              <a:t>http://www.kevaplanks.com/lesson-plans-challenges-games-activities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396" name="Google Shape;3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1125" y="3004075"/>
            <a:ext cx="1350407" cy="145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11400" y="589300"/>
            <a:ext cx="1660400" cy="1798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7"/>
          <p:cNvPicPr preferRelativeResize="0"/>
          <p:nvPr/>
        </p:nvPicPr>
        <p:blipFill rotWithShape="1">
          <a:blip r:embed="rId6">
            <a:alphaModFix/>
          </a:blip>
          <a:srcRect b="3833" l="0" r="0" t="4883"/>
          <a:stretch/>
        </p:blipFill>
        <p:spPr>
          <a:xfrm>
            <a:off x="5313279" y="2905500"/>
            <a:ext cx="3258521" cy="17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8"/>
          <p:cNvSpPr txBox="1"/>
          <p:nvPr>
            <p:ph idx="1" type="body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18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5" name="Google Shape;405;p18"/>
          <p:cNvSpPr/>
          <p:nvPr/>
        </p:nvSpPr>
        <p:spPr>
          <a:xfrm>
            <a:off x="1965200" y="312000"/>
            <a:ext cx="6866100" cy="4524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18"/>
          <p:cNvSpPr txBox="1"/>
          <p:nvPr/>
        </p:nvSpPr>
        <p:spPr>
          <a:xfrm>
            <a:off x="2256350" y="589300"/>
            <a:ext cx="6356700" cy="4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ixie One"/>
                <a:ea typeface="Nixie One"/>
                <a:cs typeface="Nixie One"/>
                <a:sym typeface="Nixie One"/>
              </a:rPr>
              <a:t>Breakout Boxes</a:t>
            </a:r>
            <a:endParaRPr b="1" sz="24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latin typeface="Nixie One"/>
                <a:ea typeface="Nixie One"/>
                <a:cs typeface="Nixie One"/>
                <a:sym typeface="Nixie One"/>
              </a:rPr>
              <a:t>Academic games or escape room where students work in groups and use critical thinking skills to solve a series of puzzles in order to open a locked box.</a:t>
            </a:r>
            <a:endParaRPr b="1" sz="18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ixie One"/>
                <a:ea typeface="Nixie One"/>
                <a:cs typeface="Nixie One"/>
                <a:sym typeface="Nixie One"/>
              </a:rPr>
              <a:t>A single kit (1 kit, 1 access to website) costs $150.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Nixie One"/>
                <a:ea typeface="Nixie One"/>
                <a:cs typeface="Nixie One"/>
                <a:sym typeface="Nixie One"/>
                <a:hlinkClick r:id="rId3"/>
              </a:rPr>
              <a:t>https://www.breakoutedu.com/</a:t>
            </a:r>
            <a:br>
              <a:rPr b="1" lang="en" sz="1800" u="sng">
                <a:solidFill>
                  <a:schemeClr val="hlink"/>
                </a:solidFill>
                <a:latin typeface="Nixie One"/>
                <a:ea typeface="Nixie One"/>
                <a:cs typeface="Nixie One"/>
                <a:sym typeface="Nixie One"/>
                <a:hlinkClick r:id="rId4"/>
              </a:rPr>
            </a:br>
            <a:r>
              <a:rPr b="1" lang="en" sz="1800" u="sng">
                <a:solidFill>
                  <a:schemeClr val="hlink"/>
                </a:solidFill>
                <a:latin typeface="Nixie One"/>
                <a:ea typeface="Nixie One"/>
                <a:cs typeface="Nixie One"/>
                <a:sym typeface="Nixie One"/>
                <a:hlinkClick r:id="rId5"/>
              </a:rPr>
              <a:t>getstarted</a:t>
            </a:r>
            <a:endParaRPr b="1" sz="18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407" name="Google Shape;40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46425" y="2449550"/>
            <a:ext cx="1660400" cy="2046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9"/>
          <p:cNvSpPr txBox="1"/>
          <p:nvPr>
            <p:ph idx="1" type="body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19"/>
          <p:cNvSpPr txBox="1"/>
          <p:nvPr>
            <p:ph idx="12" type="sldNum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4" name="Google Shape;414;p19"/>
          <p:cNvSpPr/>
          <p:nvPr/>
        </p:nvSpPr>
        <p:spPr>
          <a:xfrm>
            <a:off x="1965200" y="312000"/>
            <a:ext cx="6866100" cy="4524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19"/>
          <p:cNvSpPr txBox="1"/>
          <p:nvPr/>
        </p:nvSpPr>
        <p:spPr>
          <a:xfrm>
            <a:off x="2256350" y="589300"/>
            <a:ext cx="6356700" cy="40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ixie One"/>
                <a:ea typeface="Nixie One"/>
                <a:cs typeface="Nixie One"/>
                <a:sym typeface="Nixie One"/>
              </a:rPr>
              <a:t>Brain Flakes Interlocking Discs</a:t>
            </a:r>
            <a:endParaRPr b="1" sz="2400">
              <a:latin typeface="Nixie One"/>
              <a:ea typeface="Nixie One"/>
              <a:cs typeface="Nixie One"/>
              <a:sym typeface="Nixie On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BrainFlakes are small, colorful, round interlocking plastic pieces. Think outside the box and make your own creation, or copy something featured on the Viahart website. </a:t>
            </a:r>
            <a:r>
              <a:rPr b="1" lang="en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($15 for a set of 500 on Amazon.)</a:t>
            </a:r>
            <a:endParaRPr b="1"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416" name="Google Shape;4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5200" y="2841663"/>
            <a:ext cx="1660401" cy="1687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6350" y="2866975"/>
            <a:ext cx="1660400" cy="1636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8138" y="2486200"/>
            <a:ext cx="2155675" cy="201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moge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